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88" r:id="rId2"/>
    <p:sldId id="289" r:id="rId3"/>
    <p:sldId id="259" r:id="rId4"/>
    <p:sldId id="270" r:id="rId5"/>
    <p:sldId id="290" r:id="rId6"/>
    <p:sldId id="291" r:id="rId7"/>
    <p:sldId id="294" r:id="rId8"/>
    <p:sldId id="264" r:id="rId9"/>
    <p:sldId id="295" r:id="rId10"/>
    <p:sldId id="265" r:id="rId11"/>
    <p:sldId id="274" r:id="rId12"/>
    <p:sldId id="278" r:id="rId13"/>
    <p:sldId id="292" r:id="rId14"/>
    <p:sldId id="293" r:id="rId15"/>
    <p:sldId id="266" r:id="rId16"/>
    <p:sldId id="279" r:id="rId17"/>
    <p:sldId id="273" r:id="rId18"/>
    <p:sldId id="269" r:id="rId19"/>
    <p:sldId id="287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242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DDE12-955F-472E-A4E0-EB4666A7B358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44C860-FF7D-41BF-AF2C-90B6E5A4DA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60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44C860-FF7D-41BF-AF2C-90B6E5A4DA2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97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9633030-48B0-4BE4-939E-7D64BBD25DCB}" type="datetimeFigureOut">
              <a:rPr lang="en-US" smtClean="0"/>
              <a:pPr/>
              <a:t>9/27/2017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BE94A37-783F-4B1D-AA4A-6A1ABF8E2DC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 rot="10800000">
            <a:off x="0" y="0"/>
            <a:ext cx="9144000" cy="3429000"/>
          </a:xfrm>
          <a:prstGeom prst="triangle">
            <a:avLst>
              <a:gd name="adj" fmla="val 4939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0" y="3429000"/>
            <a:ext cx="9144000" cy="3429000"/>
          </a:xfrm>
          <a:prstGeom prst="triangle">
            <a:avLst>
              <a:gd name="adj" fmla="val 50606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362200" y="2819400"/>
            <a:ext cx="5943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latin typeface="NikoshBAN" pitchFamily="2" charset="0"/>
                <a:cs typeface="NikoshBAN" pitchFamily="2" charset="0"/>
              </a:rPr>
              <a:t>শুভেচ্ছা</a:t>
            </a:r>
            <a:r>
              <a:rPr lang="en-US" sz="66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6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76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24"/>
          <p:cNvGrpSpPr>
            <a:grpSpLocks/>
          </p:cNvGrpSpPr>
          <p:nvPr/>
        </p:nvGrpSpPr>
        <p:grpSpPr bwMode="auto">
          <a:xfrm>
            <a:off x="5143500" y="3429000"/>
            <a:ext cx="3733805" cy="3429000"/>
            <a:chOff x="5143504" y="3429000"/>
            <a:chExt cx="3733801" cy="3429000"/>
          </a:xfrm>
        </p:grpSpPr>
        <p:grpSp>
          <p:nvGrpSpPr>
            <p:cNvPr id="7" name="Group 11"/>
            <p:cNvGrpSpPr>
              <a:grpSpLocks/>
            </p:cNvGrpSpPr>
            <p:nvPr/>
          </p:nvGrpSpPr>
          <p:grpSpPr bwMode="auto">
            <a:xfrm>
              <a:off x="5143504" y="3429000"/>
              <a:ext cx="3733801" cy="3357265"/>
              <a:chOff x="5143504" y="3429000"/>
              <a:chExt cx="3733801" cy="3357265"/>
            </a:xfrm>
          </p:grpSpPr>
          <p:sp>
            <p:nvSpPr>
              <p:cNvPr id="10250" name="Isosceles Triangle 2"/>
              <p:cNvSpPr>
                <a:spLocks noChangeArrowheads="1"/>
              </p:cNvSpPr>
              <p:nvPr/>
            </p:nvSpPr>
            <p:spPr bwMode="auto">
              <a:xfrm>
                <a:off x="5286380" y="3857628"/>
                <a:ext cx="3143272" cy="2428892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ms-MY"/>
              </a:p>
            </p:txBody>
          </p:sp>
          <p:sp>
            <p:nvSpPr>
              <p:cNvPr id="10251" name="TextBox 7"/>
              <p:cNvSpPr txBox="1">
                <a:spLocks noChangeArrowheads="1"/>
              </p:cNvSpPr>
              <p:nvPr/>
            </p:nvSpPr>
            <p:spPr bwMode="auto">
              <a:xfrm>
                <a:off x="5143504" y="6324600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dirty="0"/>
                  <a:t>D</a:t>
                </a:r>
              </a:p>
            </p:txBody>
          </p:sp>
          <p:sp>
            <p:nvSpPr>
              <p:cNvPr id="10252" name="TextBox 8"/>
              <p:cNvSpPr txBox="1">
                <a:spLocks noChangeArrowheads="1"/>
              </p:cNvSpPr>
              <p:nvPr/>
            </p:nvSpPr>
            <p:spPr bwMode="auto">
              <a:xfrm>
                <a:off x="6572264" y="3429000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/>
                  <a:t>E</a:t>
                </a:r>
              </a:p>
            </p:txBody>
          </p:sp>
          <p:sp>
            <p:nvSpPr>
              <p:cNvPr id="10253" name="TextBox 9"/>
              <p:cNvSpPr txBox="1">
                <a:spLocks noChangeArrowheads="1"/>
              </p:cNvSpPr>
              <p:nvPr/>
            </p:nvSpPr>
            <p:spPr bwMode="auto">
              <a:xfrm>
                <a:off x="8305801" y="6320135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dirty="0"/>
                  <a:t>F</a:t>
                </a:r>
              </a:p>
            </p:txBody>
          </p:sp>
        </p:grpSp>
        <p:cxnSp>
          <p:nvCxnSpPr>
            <p:cNvPr id="10246" name="Straight Connector 15"/>
            <p:cNvCxnSpPr>
              <a:cxnSpLocks noChangeShapeType="1"/>
            </p:cNvCxnSpPr>
            <p:nvPr/>
          </p:nvCxnSpPr>
          <p:spPr bwMode="auto">
            <a:xfrm>
              <a:off x="5857884" y="5072074"/>
              <a:ext cx="357190" cy="214314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47" name="Straight Connector 19"/>
            <p:cNvCxnSpPr>
              <a:cxnSpLocks noChangeShapeType="1"/>
            </p:cNvCxnSpPr>
            <p:nvPr/>
          </p:nvCxnSpPr>
          <p:spPr bwMode="auto">
            <a:xfrm rot="5400000">
              <a:off x="6394463" y="6321445"/>
              <a:ext cx="35719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248" name="Straight Connector 20"/>
            <p:cNvCxnSpPr>
              <a:cxnSpLocks noChangeShapeType="1"/>
            </p:cNvCxnSpPr>
            <p:nvPr/>
          </p:nvCxnSpPr>
          <p:spPr bwMode="auto">
            <a:xfrm rot="5400000">
              <a:off x="6465901" y="6321445"/>
              <a:ext cx="357190" cy="1588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23" name="Arc 22"/>
            <p:cNvSpPr/>
            <p:nvPr/>
          </p:nvSpPr>
          <p:spPr bwMode="auto">
            <a:xfrm>
              <a:off x="5286379" y="5643563"/>
              <a:ext cx="857249" cy="1214437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533401" y="838200"/>
            <a:ext cx="8343904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bn-IN" dirty="0" smtClean="0">
                <a:latin typeface="NikoshBAN" pitchFamily="2" charset="0"/>
                <a:cs typeface="NikoshBAN" pitchFamily="2" charset="0"/>
              </a:rPr>
              <a:t> </a:t>
            </a:r>
            <a:endParaRPr lang="bn-IN" dirty="0">
              <a:latin typeface="NikoshBAN" pitchFamily="2" charset="0"/>
              <a:cs typeface="NikoshBAN" pitchFamily="2" charset="0"/>
            </a:endParaRPr>
          </a:p>
          <a:p>
            <a:pPr algn="just" eaLnBrk="0" hangingPunct="0"/>
            <a:r>
              <a:rPr lang="bn-IN" sz="2800" dirty="0">
                <a:latin typeface="NikoshBAN" pitchFamily="2" charset="0"/>
                <a:cs typeface="NikoshBAN" pitchFamily="2" charset="0"/>
              </a:rPr>
              <a:t>যদি দুটি ত্রিভুজের একটির দুই বাহু যথাক্রমে অপরটির দুই বাহুর সমান হয় এবং বাহু দুটির অন্তর্ভূক্ত কোণ দুটি পরস্পর সমান হয়, তবে প্রমা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ণ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 করতে হবে যে, </a:t>
            </a:r>
            <a:r>
              <a:rPr lang="bn-IN" sz="2800" dirty="0" smtClean="0">
                <a:latin typeface="NikoshBAN" pitchFamily="2" charset="0"/>
                <a:cs typeface="NikoshBAN" pitchFamily="2" charset="0"/>
              </a:rPr>
              <a:t>ত্রিভুজ </a:t>
            </a:r>
            <a:r>
              <a:rPr lang="bn-IN" sz="2800" dirty="0">
                <a:latin typeface="NikoshBAN" pitchFamily="2" charset="0"/>
                <a:cs typeface="NikoshBAN" pitchFamily="2" charset="0"/>
              </a:rPr>
              <a:t>দুটি সর্বসম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bn-IN" sz="2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248634" y="3475166"/>
            <a:ext cx="4021501" cy="3382834"/>
            <a:chOff x="1216268" y="3475166"/>
            <a:chExt cx="4021501" cy="3382834"/>
          </a:xfrm>
        </p:grpSpPr>
        <p:grpSp>
          <p:nvGrpSpPr>
            <p:cNvPr id="4" name="Group 23"/>
            <p:cNvGrpSpPr>
              <a:grpSpLocks/>
            </p:cNvGrpSpPr>
            <p:nvPr/>
          </p:nvGrpSpPr>
          <p:grpSpPr bwMode="auto">
            <a:xfrm>
              <a:off x="1501775" y="3857628"/>
              <a:ext cx="3143249" cy="3000372"/>
              <a:chOff x="1643042" y="3857628"/>
              <a:chExt cx="3143272" cy="3000372"/>
            </a:xfrm>
          </p:grpSpPr>
          <p:sp>
            <p:nvSpPr>
              <p:cNvPr id="10261" name="Isosceles Triangle 3"/>
              <p:cNvSpPr>
                <a:spLocks noChangeArrowheads="1"/>
              </p:cNvSpPr>
              <p:nvPr/>
            </p:nvSpPr>
            <p:spPr bwMode="auto">
              <a:xfrm>
                <a:off x="1643042" y="3857628"/>
                <a:ext cx="3143272" cy="2428892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ms-MY"/>
              </a:p>
            </p:txBody>
          </p:sp>
          <p:cxnSp>
            <p:nvCxnSpPr>
              <p:cNvPr id="10257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2071670" y="5072074"/>
                <a:ext cx="428628" cy="285752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0258" name="Straight Connector 17"/>
              <p:cNvCxnSpPr>
                <a:cxnSpLocks noChangeShapeType="1"/>
              </p:cNvCxnSpPr>
              <p:nvPr/>
            </p:nvCxnSpPr>
            <p:spPr bwMode="auto">
              <a:xfrm rot="5400000">
                <a:off x="2821769" y="6322239"/>
                <a:ext cx="35719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0259" name="Straight Connector 18"/>
              <p:cNvCxnSpPr>
                <a:cxnSpLocks noChangeShapeType="1"/>
              </p:cNvCxnSpPr>
              <p:nvPr/>
            </p:nvCxnSpPr>
            <p:spPr bwMode="auto">
              <a:xfrm rot="5400000">
                <a:off x="2894001" y="6321445"/>
                <a:ext cx="35719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22" name="Arc 21"/>
              <p:cNvSpPr/>
              <p:nvPr/>
            </p:nvSpPr>
            <p:spPr bwMode="auto">
              <a:xfrm>
                <a:off x="1643042" y="5643563"/>
                <a:ext cx="857256" cy="1214437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2908667" y="3475166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16268" y="6119834"/>
              <a:ext cx="428625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56747" y="6119834"/>
              <a:ext cx="581022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>
            <a:off x="4800600" y="4495800"/>
            <a:ext cx="35814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 flipH="1" flipV="1">
            <a:off x="4558145" y="2299855"/>
            <a:ext cx="2438400" cy="195349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V="1">
            <a:off x="6348845" y="2462645"/>
            <a:ext cx="2438400" cy="162790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81000" y="4495800"/>
            <a:ext cx="35814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 flipH="1" flipV="1">
            <a:off x="138545" y="2299855"/>
            <a:ext cx="2438400" cy="1953491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6200000" flipV="1">
            <a:off x="1929245" y="2462645"/>
            <a:ext cx="2438400" cy="162790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81001" y="4495800"/>
            <a:ext cx="3581400" cy="0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138546" y="2299855"/>
            <a:ext cx="2438400" cy="1953491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6200000" flipV="1">
            <a:off x="1929246" y="2462645"/>
            <a:ext cx="2438400" cy="1627909"/>
          </a:xfrm>
          <a:prstGeom prst="line">
            <a:avLst/>
          </a:prstGeom>
          <a:ln w="285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76199" y="429645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71700" y="168806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62401" y="431113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591300" y="1688068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0" y="4311134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6199" y="4296455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55083" y="43199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962400" y="4311135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71700" y="1688067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NikoshBAN" pitchFamily="2" charset="0"/>
                <a:cs typeface="NikoshBAN" pitchFamily="2" charset="0"/>
              </a:rPr>
              <a:t>B</a:t>
            </a:r>
            <a:endParaRPr lang="en-US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7.40741E-7 L 0.48993 0.002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497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0.48489 2.22222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3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4.44444E-6 L 0.4809 4.44444E-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0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3.33333E-6 L 0.48507 0.00486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253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692074" y="1688739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61508" y="4161115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A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43311" y="416111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/>
              <a:t>C</a:t>
            </a:r>
          </a:p>
        </p:txBody>
      </p:sp>
      <p:cxnSp>
        <p:nvCxnSpPr>
          <p:cNvPr id="30" name="Straight Connector 29"/>
          <p:cNvCxnSpPr/>
          <p:nvPr/>
        </p:nvCxnSpPr>
        <p:spPr>
          <a:xfrm flipH="1" flipV="1">
            <a:off x="1835537" y="2065076"/>
            <a:ext cx="1838717" cy="2253275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17"/>
          <p:cNvCxnSpPr>
            <a:cxnSpLocks noChangeShapeType="1"/>
          </p:cNvCxnSpPr>
          <p:nvPr/>
        </p:nvCxnSpPr>
        <p:spPr bwMode="auto">
          <a:xfrm>
            <a:off x="1804594" y="4169601"/>
            <a:ext cx="1" cy="360846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2" name="Straight Connector 41"/>
          <p:cNvCxnSpPr/>
          <p:nvPr/>
        </p:nvCxnSpPr>
        <p:spPr>
          <a:xfrm flipV="1">
            <a:off x="4495800" y="2057400"/>
            <a:ext cx="1292809" cy="2272964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H="1" flipV="1">
            <a:off x="5788610" y="2057400"/>
            <a:ext cx="1838716" cy="2289207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157246" y="4191186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49" name="Rectangle 48"/>
          <p:cNvSpPr/>
          <p:nvPr/>
        </p:nvSpPr>
        <p:spPr>
          <a:xfrm>
            <a:off x="7691803" y="4133685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F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5619332" y="1695744"/>
            <a:ext cx="3385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en-US" dirty="0" smtClean="0"/>
              <a:t>E</a:t>
            </a:r>
            <a:endParaRPr lang="en-US" dirty="0"/>
          </a:p>
        </p:txBody>
      </p:sp>
      <p:grpSp>
        <p:nvGrpSpPr>
          <p:cNvPr id="61" name="Group 60"/>
          <p:cNvGrpSpPr/>
          <p:nvPr/>
        </p:nvGrpSpPr>
        <p:grpSpPr>
          <a:xfrm>
            <a:off x="500062" y="2082661"/>
            <a:ext cx="3174192" cy="2842901"/>
            <a:chOff x="500062" y="2082661"/>
            <a:chExt cx="3174192" cy="2842901"/>
          </a:xfrm>
        </p:grpSpPr>
        <p:cxnSp>
          <p:nvCxnSpPr>
            <p:cNvPr id="27" name="Straight Connector 26"/>
            <p:cNvCxnSpPr>
              <a:stCxn id="24" idx="3"/>
            </p:cNvCxnSpPr>
            <p:nvPr/>
          </p:nvCxnSpPr>
          <p:spPr>
            <a:xfrm flipV="1">
              <a:off x="500062" y="2082661"/>
              <a:ext cx="1335475" cy="226312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13420" y="4339710"/>
              <a:ext cx="3160834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52" name="Arc 51"/>
            <p:cNvSpPr/>
            <p:nvPr/>
          </p:nvSpPr>
          <p:spPr bwMode="auto">
            <a:xfrm>
              <a:off x="500062" y="3711140"/>
              <a:ext cx="857256" cy="1214422"/>
            </a:xfrm>
            <a:prstGeom prst="arc">
              <a:avLst>
                <a:gd name="adj1" fmla="val 15929850"/>
                <a:gd name="adj2" fmla="val 0"/>
              </a:avLst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3" name="Arc 52"/>
          <p:cNvSpPr/>
          <p:nvPr/>
        </p:nvSpPr>
        <p:spPr bwMode="auto">
          <a:xfrm>
            <a:off x="4495800" y="3732499"/>
            <a:ext cx="857256" cy="1214422"/>
          </a:xfrm>
          <a:prstGeom prst="arc">
            <a:avLst>
              <a:gd name="adj1" fmla="val 15666492"/>
              <a:gd name="adj2" fmla="val 0"/>
            </a:avLst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cs typeface="+mn-cs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>
            <a:off x="4495800" y="4343400"/>
            <a:ext cx="3118702" cy="0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6049293" y="4161115"/>
            <a:ext cx="5858" cy="4644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793079" y="3184436"/>
            <a:ext cx="428628" cy="237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4805538" y="3127255"/>
            <a:ext cx="428628" cy="237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Group 76"/>
          <p:cNvGrpSpPr/>
          <p:nvPr/>
        </p:nvGrpSpPr>
        <p:grpSpPr>
          <a:xfrm>
            <a:off x="513420" y="2083487"/>
            <a:ext cx="3174192" cy="2263120"/>
            <a:chOff x="983054" y="1915861"/>
            <a:chExt cx="3174192" cy="2263120"/>
          </a:xfrm>
        </p:grpSpPr>
        <p:cxnSp>
          <p:nvCxnSpPr>
            <p:cNvPr id="63" name="Straight Connector 62"/>
            <p:cNvCxnSpPr/>
            <p:nvPr/>
          </p:nvCxnSpPr>
          <p:spPr>
            <a:xfrm flipV="1">
              <a:off x="983054" y="1915861"/>
              <a:ext cx="1335475" cy="226312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>
              <a:off x="996412" y="4172910"/>
              <a:ext cx="3160834" cy="0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67" name="Straight Connector 66"/>
          <p:cNvCxnSpPr/>
          <p:nvPr/>
        </p:nvCxnSpPr>
        <p:spPr>
          <a:xfrm>
            <a:off x="1004623" y="2928777"/>
            <a:ext cx="428628" cy="237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983054" y="2970007"/>
            <a:ext cx="428628" cy="2372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 L 0.43334 -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476500" y="2286000"/>
            <a:ext cx="1333500" cy="17526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 flipH="1">
            <a:off x="5486400" y="4056185"/>
            <a:ext cx="27051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143000" y="4056185"/>
            <a:ext cx="2667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6858000" y="2286000"/>
            <a:ext cx="1333500" cy="1770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1143000" y="2277207"/>
            <a:ext cx="1333500" cy="177018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5486400" y="2277207"/>
            <a:ext cx="1371600" cy="177897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38200" y="38539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324100" y="1907875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05600" y="19166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81600" y="3853934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226669" y="3871519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810000" y="383930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30" name="Straight Connector 29"/>
          <p:cNvCxnSpPr/>
          <p:nvPr/>
        </p:nvCxnSpPr>
        <p:spPr>
          <a:xfrm>
            <a:off x="2370992" y="3918466"/>
            <a:ext cx="0" cy="3048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767146" y="3894992"/>
            <a:ext cx="0" cy="30480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810000" y="383046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40465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0.48334 0.003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67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5257800" y="4208585"/>
            <a:ext cx="2819400" cy="1473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990600" y="4208585"/>
            <a:ext cx="29718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V="1">
            <a:off x="990600" y="2514600"/>
            <a:ext cx="1485900" cy="1693986"/>
          </a:xfrm>
          <a:prstGeom prst="lin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24" idx="3"/>
          </p:cNvCxnSpPr>
          <p:nvPr/>
        </p:nvCxnSpPr>
        <p:spPr>
          <a:xfrm flipV="1">
            <a:off x="5257800" y="2514600"/>
            <a:ext cx="1295400" cy="167936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2476500" y="2514600"/>
            <a:ext cx="1485900" cy="1693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 flipV="1">
            <a:off x="6553201" y="2499977"/>
            <a:ext cx="1523999" cy="172334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23900" y="4023919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346081" y="2221468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19850" y="2195064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991100" y="4009294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4023920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45719" y="4023919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360736" y="2212704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62400" y="4038658"/>
            <a:ext cx="266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 flipV="1">
            <a:off x="2476500" y="2499974"/>
            <a:ext cx="1485900" cy="1693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2476500" y="2514599"/>
            <a:ext cx="1485900" cy="169398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7816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607 -0.0051 L 0.44618 0.0009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604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.46875 -0.0046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38" y="-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44792 -0.00116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96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4948237" y="1306771"/>
            <a:ext cx="4041195" cy="3336667"/>
            <a:chOff x="4948243" y="1306755"/>
            <a:chExt cx="4041190" cy="3336667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4948243" y="1306755"/>
              <a:ext cx="4041190" cy="3031738"/>
              <a:chOff x="4948243" y="3521333"/>
              <a:chExt cx="4041190" cy="3031738"/>
            </a:xfrm>
          </p:grpSpPr>
          <p:sp>
            <p:nvSpPr>
              <p:cNvPr id="11280" name="Isosceles Triangle 8"/>
              <p:cNvSpPr>
                <a:spLocks noChangeArrowheads="1"/>
              </p:cNvSpPr>
              <p:nvPr/>
            </p:nvSpPr>
            <p:spPr bwMode="auto">
              <a:xfrm>
                <a:off x="5286380" y="3857628"/>
                <a:ext cx="3143272" cy="2428892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ms-MY"/>
              </a:p>
            </p:txBody>
          </p:sp>
          <p:sp>
            <p:nvSpPr>
              <p:cNvPr id="11281" name="TextBox 9"/>
              <p:cNvSpPr txBox="1">
                <a:spLocks noChangeArrowheads="1"/>
              </p:cNvSpPr>
              <p:nvPr/>
            </p:nvSpPr>
            <p:spPr bwMode="auto">
              <a:xfrm>
                <a:off x="4948243" y="6091406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dirty="0"/>
                  <a:t>D</a:t>
                </a:r>
              </a:p>
            </p:txBody>
          </p:sp>
          <p:sp>
            <p:nvSpPr>
              <p:cNvPr id="11282" name="TextBox 10"/>
              <p:cNvSpPr txBox="1">
                <a:spLocks noChangeArrowheads="1"/>
              </p:cNvSpPr>
              <p:nvPr/>
            </p:nvSpPr>
            <p:spPr bwMode="auto">
              <a:xfrm>
                <a:off x="6642003" y="3521333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dirty="0"/>
                  <a:t>E</a:t>
                </a:r>
              </a:p>
            </p:txBody>
          </p:sp>
          <p:sp>
            <p:nvSpPr>
              <p:cNvPr id="11283" name="TextBox 11"/>
              <p:cNvSpPr txBox="1">
                <a:spLocks noChangeArrowheads="1"/>
              </p:cNvSpPr>
              <p:nvPr/>
            </p:nvSpPr>
            <p:spPr bwMode="auto">
              <a:xfrm>
                <a:off x="8417929" y="6091390"/>
                <a:ext cx="571504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dirty="0"/>
                  <a:t>F</a:t>
                </a:r>
              </a:p>
            </p:txBody>
          </p:sp>
        </p:grp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5286380" y="2857496"/>
              <a:ext cx="1358910" cy="1785926"/>
              <a:chOff x="5286380" y="2857496"/>
              <a:chExt cx="1358910" cy="1785926"/>
            </a:xfrm>
          </p:grpSpPr>
          <p:cxnSp>
            <p:nvCxnSpPr>
              <p:cNvPr id="11276" name="Straight Connector 13"/>
              <p:cNvCxnSpPr>
                <a:cxnSpLocks noChangeShapeType="1"/>
              </p:cNvCxnSpPr>
              <p:nvPr/>
            </p:nvCxnSpPr>
            <p:spPr bwMode="auto">
              <a:xfrm>
                <a:off x="5857884" y="2857496"/>
                <a:ext cx="357190" cy="214314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1277" name="Straight Connector 16"/>
              <p:cNvCxnSpPr>
                <a:cxnSpLocks noChangeShapeType="1"/>
              </p:cNvCxnSpPr>
              <p:nvPr/>
            </p:nvCxnSpPr>
            <p:spPr bwMode="auto">
              <a:xfrm rot="5400000">
                <a:off x="6394463" y="4106867"/>
                <a:ext cx="35719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1278" name="Straight Connector 17"/>
              <p:cNvCxnSpPr>
                <a:cxnSpLocks noChangeShapeType="1"/>
              </p:cNvCxnSpPr>
              <p:nvPr/>
            </p:nvCxnSpPr>
            <p:spPr bwMode="auto">
              <a:xfrm rot="5400000">
                <a:off x="6465901" y="4106867"/>
                <a:ext cx="357190" cy="1588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sp>
            <p:nvSpPr>
              <p:cNvPr id="20" name="Arc 19"/>
              <p:cNvSpPr/>
              <p:nvPr/>
            </p:nvSpPr>
            <p:spPr bwMode="auto">
              <a:xfrm>
                <a:off x="5286380" y="3428984"/>
                <a:ext cx="857249" cy="1214438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hangingPunct="0"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2" name="Rectangle 11"/>
          <p:cNvSpPr/>
          <p:nvPr/>
        </p:nvSpPr>
        <p:spPr>
          <a:xfrm>
            <a:off x="1500166" y="5791200"/>
            <a:ext cx="50720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সুতারং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     ABC   </a:t>
            </a:r>
            <a:r>
              <a:rPr lang="el-GR" dirty="0">
                <a:solidFill>
                  <a:schemeClr val="tx1">
                    <a:lumMod val="95000"/>
                    <a:lumOff val="5000"/>
                  </a:schemeClr>
                </a:solidFill>
                <a:cs typeface="NikoshBAN" pitchFamily="2" charset="0"/>
              </a:rPr>
              <a:t>Ξ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  DEF 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IN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প্রমাণিত)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Isosceles Triangle 32"/>
          <p:cNvSpPr/>
          <p:nvPr/>
        </p:nvSpPr>
        <p:spPr>
          <a:xfrm>
            <a:off x="4245222" y="5957758"/>
            <a:ext cx="228600" cy="18466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Isosceles Triangle 33"/>
          <p:cNvSpPr/>
          <p:nvPr/>
        </p:nvSpPr>
        <p:spPr>
          <a:xfrm>
            <a:off x="2940976" y="5957758"/>
            <a:ext cx="228600" cy="18466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189504" y="1306771"/>
            <a:ext cx="4063534" cy="3336651"/>
            <a:chOff x="1189504" y="1306771"/>
            <a:chExt cx="4063534" cy="3336651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2071670" y="2857496"/>
              <a:ext cx="357190" cy="214314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2608249" y="4106867"/>
              <a:ext cx="35719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679687" y="4106867"/>
              <a:ext cx="357190" cy="1588"/>
            </a:xfrm>
            <a:prstGeom prst="lin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0" name="Arc 29"/>
            <p:cNvSpPr/>
            <p:nvPr/>
          </p:nvSpPr>
          <p:spPr bwMode="auto">
            <a:xfrm>
              <a:off x="1500166" y="3429000"/>
              <a:ext cx="857256" cy="1214422"/>
            </a:xfrm>
            <a:prstGeom prst="arc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3" name="Isosceles Triangle 22"/>
            <p:cNvSpPr/>
            <p:nvPr/>
          </p:nvSpPr>
          <p:spPr bwMode="auto">
            <a:xfrm>
              <a:off x="1500166" y="1643050"/>
              <a:ext cx="3143272" cy="2428892"/>
            </a:xfrm>
            <a:prstGeom prst="triangle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0" hangingPunct="0"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643438" y="3875056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189504" y="3916924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2860329" y="1306771"/>
              <a:ext cx="6184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B</a:t>
              </a:r>
              <a:endParaRPr lang="en-US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1398994" y="4876800"/>
            <a:ext cx="70306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অতএব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,  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  ABC,         DEF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সমপতিত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। 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7" name="Isosceles Triangle 6"/>
          <p:cNvSpPr/>
          <p:nvPr/>
        </p:nvSpPr>
        <p:spPr>
          <a:xfrm>
            <a:off x="2433373" y="5046077"/>
            <a:ext cx="224087" cy="18466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Isosceles Triangle 30"/>
          <p:cNvSpPr/>
          <p:nvPr/>
        </p:nvSpPr>
        <p:spPr>
          <a:xfrm>
            <a:off x="3465256" y="5046077"/>
            <a:ext cx="224087" cy="184666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41389 -0.0004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94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066800"/>
            <a:ext cx="2667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138" y="27432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সর্বসমতা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প্রমানের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শর্তগুলো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উপস্থাপন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7331" y="685800"/>
            <a:ext cx="182453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bn-IN" sz="5400" dirty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828800"/>
            <a:ext cx="42841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সর্বসমতা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? </a:t>
            </a:r>
          </a:p>
        </p:txBody>
      </p:sp>
      <p:sp>
        <p:nvSpPr>
          <p:cNvPr id="5" name="Rectangle 4"/>
          <p:cNvSpPr/>
          <p:nvPr/>
        </p:nvSpPr>
        <p:spPr>
          <a:xfrm rot="10800000" flipV="1">
            <a:off x="152399" y="3240690"/>
            <a:ext cx="87629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বাহু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গুলোর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304800" y="4572000"/>
            <a:ext cx="7825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সর্বসম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হওয়ার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শর্ত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293648" y="243116"/>
            <a:ext cx="26035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eaLnBrk="0" hangingPunct="0">
              <a:defRPr/>
            </a:pPr>
            <a:r>
              <a:rPr lang="bn-IN" sz="5400" dirty="0"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85800" y="1140051"/>
            <a:ext cx="7620000" cy="5183011"/>
            <a:chOff x="685800" y="1140051"/>
            <a:chExt cx="7620000" cy="5183011"/>
          </a:xfrm>
        </p:grpSpPr>
        <p:sp>
          <p:nvSpPr>
            <p:cNvPr id="7" name="Rectangle 6"/>
            <p:cNvSpPr/>
            <p:nvPr/>
          </p:nvSpPr>
          <p:spPr>
            <a:xfrm>
              <a:off x="685800" y="1140051"/>
              <a:ext cx="7620000" cy="175432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eaLnBrk="0" hangingPunct="0">
                <a:lnSpc>
                  <a:spcPct val="150000"/>
                </a:lnSpc>
                <a:defRPr/>
              </a:pP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চিত্রে</a:t>
              </a:r>
              <a:r>
                <a:rPr lang="bn-IN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B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বিন্দু</a:t>
              </a:r>
              <a:r>
                <a:rPr lang="bn-IN" sz="28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AC 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এর মধ্যবিন্দু</a:t>
              </a:r>
              <a:r>
                <a:rPr lang="bn-IN" sz="3200" dirty="0" smtClean="0">
                  <a:latin typeface="NikoshBAN" pitchFamily="2" charset="0"/>
                  <a:cs typeface="NikoshBAN" pitchFamily="2" charset="0"/>
                </a:rPr>
                <a:t>,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000" dirty="0" smtClean="0">
                  <a:latin typeface="NikoshBAN" pitchFamily="2" charset="0"/>
                  <a:cs typeface="NikoshBAN" pitchFamily="2" charset="0"/>
                </a:rPr>
                <a:t>&lt;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A = </a:t>
              </a:r>
              <a:r>
                <a:rPr lang="bn-IN" sz="28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000" dirty="0" smtClean="0">
                  <a:latin typeface="NikoshBAN" pitchFamily="2" charset="0"/>
                  <a:cs typeface="NikoshBAN" pitchFamily="2" charset="0"/>
                </a:rPr>
                <a:t>&lt;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C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,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  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AD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= 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C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E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,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  <a:p>
              <a:pPr algn="ctr" eaLnBrk="0" hangingPunct="0">
                <a:lnSpc>
                  <a:spcPct val="150000"/>
                </a:lnSpc>
                <a:defRPr/>
              </a:pPr>
              <a:r>
                <a:rPr lang="bn-IN" sz="3200" dirty="0">
                  <a:latin typeface="NikoshBAN" pitchFamily="2" charset="0"/>
                  <a:cs typeface="NikoshBAN" pitchFamily="2" charset="0"/>
                </a:rPr>
                <a:t>প্রমা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ণ</a:t>
              </a:r>
              <a:r>
                <a:rPr lang="bn-IN" sz="3200" dirty="0">
                  <a:latin typeface="NikoshBAN" pitchFamily="2" charset="0"/>
                  <a:cs typeface="NikoshBAN" pitchFamily="2" charset="0"/>
                </a:rPr>
                <a:t> কর যে,</a:t>
              </a:r>
              <a:r>
                <a:rPr lang="en-US" sz="3200" dirty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B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D </a:t>
              </a:r>
              <a:r>
                <a:rPr lang="en-US" sz="2800" dirty="0">
                  <a:latin typeface="NikoshBAN" pitchFamily="2" charset="0"/>
                  <a:cs typeface="NikoshBAN" pitchFamily="2" charset="0"/>
                </a:rPr>
                <a:t>= 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BE</a:t>
              </a:r>
              <a:endParaRPr lang="en-US" sz="2800" dirty="0"/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500314" y="3260468"/>
              <a:ext cx="4329844" cy="3062594"/>
              <a:chOff x="2500313" y="3631220"/>
              <a:chExt cx="4329844" cy="3062594"/>
            </a:xfrm>
          </p:grpSpPr>
          <p:grpSp>
            <p:nvGrpSpPr>
              <p:cNvPr id="5" name="Group 21"/>
              <p:cNvGrpSpPr>
                <a:grpSpLocks/>
              </p:cNvGrpSpPr>
              <p:nvPr/>
            </p:nvGrpSpPr>
            <p:grpSpPr bwMode="auto">
              <a:xfrm>
                <a:off x="2857499" y="4000552"/>
                <a:ext cx="3714749" cy="2358472"/>
                <a:chOff x="2857488" y="4000504"/>
                <a:chExt cx="3714776" cy="2358248"/>
              </a:xfrm>
            </p:grpSpPr>
            <p:sp>
              <p:nvSpPr>
                <p:cNvPr id="14351" name="Right Triangle 6"/>
                <p:cNvSpPr>
                  <a:spLocks noChangeArrowheads="1"/>
                </p:cNvSpPr>
                <p:nvPr/>
              </p:nvSpPr>
              <p:spPr bwMode="auto">
                <a:xfrm rot="10800000">
                  <a:off x="4714876" y="4000504"/>
                  <a:ext cx="1857388" cy="2357454"/>
                </a:xfrm>
                <a:prstGeom prst="rtTriangl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endParaRPr lang="ms-MY"/>
                </a:p>
              </p:txBody>
            </p:sp>
            <p:cxnSp>
              <p:nvCxnSpPr>
                <p:cNvPr id="14352" name="Straight Connector 9"/>
                <p:cNvCxnSpPr>
                  <a:cxnSpLocks noChangeShapeType="1"/>
                </p:cNvCxnSpPr>
                <p:nvPr/>
              </p:nvCxnSpPr>
              <p:spPr bwMode="auto">
                <a:xfrm>
                  <a:off x="2857488" y="4002157"/>
                  <a:ext cx="1863184" cy="1588"/>
                </a:xfrm>
                <a:prstGeom prst="lin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4353" name="Straight Connector 15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1679555" y="5179231"/>
                  <a:ext cx="2357454" cy="1588"/>
                </a:xfrm>
                <a:prstGeom prst="lin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4354" name="Straight Connector 17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2607455" y="4250538"/>
                  <a:ext cx="2357454" cy="1857386"/>
                </a:xfrm>
                <a:prstGeom prst="line">
                  <a:avLst/>
                </a:prstGeom>
                <a:noFill/>
                <a:ln w="2857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" name="TextBox 1"/>
              <p:cNvSpPr txBox="1"/>
              <p:nvPr/>
            </p:nvSpPr>
            <p:spPr>
              <a:xfrm>
                <a:off x="2500313" y="3815886"/>
                <a:ext cx="42862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A</a:t>
                </a: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4583724" y="3631220"/>
                <a:ext cx="6096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B</a:t>
                </a:r>
                <a:endParaRPr lang="en-US" b="1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6343649" y="3634461"/>
                <a:ext cx="457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/>
                  <a:t>C</a:t>
                </a:r>
                <a:endParaRPr lang="en-US" b="1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2714625" y="6323062"/>
                <a:ext cx="4857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D</a:t>
                </a:r>
                <a:endParaRPr lang="en-US" b="1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92006" y="6324482"/>
                <a:ext cx="43815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E</a:t>
                </a:r>
                <a:endParaRPr lang="en-US" b="1" dirty="0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/>
          <p:cNvSpPr/>
          <p:nvPr/>
        </p:nvSpPr>
        <p:spPr>
          <a:xfrm rot="10800000">
            <a:off x="0" y="0"/>
            <a:ext cx="9144000" cy="3429000"/>
          </a:xfrm>
          <a:prstGeom prst="triangle">
            <a:avLst>
              <a:gd name="adj" fmla="val 4939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Isosceles Triangle 3"/>
          <p:cNvSpPr/>
          <p:nvPr/>
        </p:nvSpPr>
        <p:spPr>
          <a:xfrm>
            <a:off x="123092" y="3361730"/>
            <a:ext cx="9020908" cy="3429000"/>
          </a:xfrm>
          <a:prstGeom prst="triangle">
            <a:avLst>
              <a:gd name="adj" fmla="val 5004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20852" y="2932441"/>
            <a:ext cx="5861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থেকো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9000" y="6096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54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133600"/>
            <a:ext cx="1524000" cy="19812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72160" y="1532929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43600" y="167640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14960" y="4267200"/>
            <a:ext cx="38100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প্রদ্যুত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কুমার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দাস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রাজবাড়ী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সরকারি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মোবাইলঃ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01711-269247</a:t>
            </a: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Email: prodyutraj@gmail.com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32400" y="3352800"/>
            <a:ext cx="3175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s-IN" sz="3200" dirty="0" smtClean="0">
                <a:latin typeface="NikoshBAN" pitchFamily="2" charset="0"/>
                <a:cs typeface="NikoshBAN" pitchFamily="2" charset="0"/>
              </a:rPr>
              <a:t>গণিত </a:t>
            </a:r>
            <a:r>
              <a:rPr lang="as-IN" sz="3200" dirty="0">
                <a:latin typeface="NikoshBAN" pitchFamily="2" charset="0"/>
                <a:cs typeface="NikoshBAN" pitchFamily="2" charset="0"/>
              </a:rPr>
              <a:t>(জ্যামিতি)</a:t>
            </a:r>
          </a:p>
          <a:p>
            <a:r>
              <a:rPr lang="as-IN" sz="3200" dirty="0">
                <a:latin typeface="NikoshBAN" pitchFamily="2" charset="0"/>
                <a:cs typeface="NikoshBAN" pitchFamily="2" charset="0"/>
              </a:rPr>
              <a:t>৭ম শ্রেণী</a:t>
            </a:r>
          </a:p>
          <a:p>
            <a:r>
              <a:rPr lang="as-IN" sz="3200" dirty="0">
                <a:latin typeface="NikoshBAN" pitchFamily="2" charset="0"/>
                <a:cs typeface="NikoshBAN" pitchFamily="2" charset="0"/>
              </a:rPr>
              <a:t>অধ্যায়ঃ </a:t>
            </a:r>
            <a:r>
              <a:rPr lang="as-IN" sz="3200" dirty="0" smtClean="0">
                <a:latin typeface="NikoshBAN" pitchFamily="2" charset="0"/>
                <a:cs typeface="NikoshBAN" pitchFamily="2" charset="0"/>
              </a:rPr>
              <a:t>দশম</a:t>
            </a:r>
            <a:endParaRPr lang="as-IN" sz="3200" dirty="0">
              <a:latin typeface="NikoshBAN" pitchFamily="2" charset="0"/>
              <a:cs typeface="NikoshBAN" pitchFamily="2" charset="0"/>
            </a:endParaRPr>
          </a:p>
          <a:p>
            <a:r>
              <a:rPr lang="as-IN" sz="3200" dirty="0">
                <a:latin typeface="NikoshBAN" pitchFamily="2" charset="0"/>
                <a:cs typeface="NikoshBAN" pitchFamily="2" charset="0"/>
              </a:rPr>
              <a:t>সময়ঃ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৫০ </a:t>
            </a:r>
            <a:r>
              <a:rPr lang="as-IN" sz="3200" dirty="0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as-IN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469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ndex-1.jpg"/>
          <p:cNvPicPr>
            <a:picLocks noChangeAspect="1"/>
          </p:cNvPicPr>
          <p:nvPr/>
        </p:nvPicPr>
        <p:blipFill rotWithShape="1">
          <a:blip r:embed="rId2" cstate="print"/>
          <a:srcRect b="51162"/>
          <a:stretch/>
        </p:blipFill>
        <p:spPr bwMode="auto">
          <a:xfrm>
            <a:off x="228600" y="1351085"/>
            <a:ext cx="448069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pyramids01.jpg"/>
          <p:cNvPicPr>
            <a:picLocks noChangeAspect="1"/>
          </p:cNvPicPr>
          <p:nvPr/>
        </p:nvPicPr>
        <p:blipFill rotWithShape="1">
          <a:blip r:embed="rId3" cstate="print"/>
          <a:srcRect t="14182" b="16716"/>
          <a:stretch/>
        </p:blipFill>
        <p:spPr bwMode="auto">
          <a:xfrm>
            <a:off x="5562599" y="1617785"/>
            <a:ext cx="2971801" cy="1981200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3462001" y="381000"/>
            <a:ext cx="24945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r>
              <a:rPr lang="bn-IN" sz="3200" b="1" dirty="0">
                <a:latin typeface="NikoshBAN" pitchFamily="2" charset="0"/>
                <a:cs typeface="NikoshBAN" pitchFamily="2" charset="0"/>
              </a:rPr>
              <a:t>ছবিগুলো লক্ষ্য কর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pyramids01.jpg"/>
          <p:cNvPicPr>
            <a:picLocks noChangeAspect="1"/>
          </p:cNvPicPr>
          <p:nvPr/>
        </p:nvPicPr>
        <p:blipFill rotWithShape="1">
          <a:blip r:embed="rId3" cstate="print"/>
          <a:srcRect t="13408" b="15943"/>
          <a:stretch/>
        </p:blipFill>
        <p:spPr bwMode="auto">
          <a:xfrm>
            <a:off x="5562599" y="4114800"/>
            <a:ext cx="2971801" cy="196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 descr="index-1.jpg"/>
          <p:cNvPicPr>
            <a:picLocks noChangeAspect="1"/>
          </p:cNvPicPr>
          <p:nvPr/>
        </p:nvPicPr>
        <p:blipFill rotWithShape="1">
          <a:blip r:embed="rId2" cstate="print"/>
          <a:srcRect b="54087"/>
          <a:stretch/>
        </p:blipFill>
        <p:spPr bwMode="auto">
          <a:xfrm>
            <a:off x="457200" y="4343400"/>
            <a:ext cx="3832488" cy="189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40977" y="838200"/>
            <a:ext cx="50673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93077" y="3124200"/>
            <a:ext cx="8469923" cy="2285410"/>
            <a:chOff x="293077" y="3124200"/>
            <a:chExt cx="8469923" cy="2285410"/>
          </a:xfrm>
        </p:grpSpPr>
        <p:sp>
          <p:nvSpPr>
            <p:cNvPr id="7" name="Isosceles Triangle 6"/>
            <p:cNvSpPr>
              <a:spLocks noChangeArrowheads="1"/>
            </p:cNvSpPr>
            <p:nvPr/>
          </p:nvSpPr>
          <p:spPr bwMode="auto">
            <a:xfrm>
              <a:off x="293077" y="4189188"/>
              <a:ext cx="1981200" cy="116030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ms-MY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304800" y="3124200"/>
              <a:ext cx="8458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b="1" dirty="0" err="1" smtClean="0">
                  <a:latin typeface="NikoshBAN" pitchFamily="2" charset="0"/>
                  <a:cs typeface="NikoshBAN" pitchFamily="2" charset="0"/>
                </a:rPr>
                <a:t>সর্বসমতা</a:t>
              </a:r>
              <a:r>
                <a:rPr lang="en-US" sz="5400" b="1" dirty="0" smtClean="0">
                  <a:latin typeface="NikoshBAN" pitchFamily="2" charset="0"/>
                  <a:cs typeface="NikoshBAN" pitchFamily="2" charset="0"/>
                </a:rPr>
                <a:t> ও </a:t>
              </a:r>
              <a:r>
                <a:rPr lang="en-US" sz="5400" b="1" dirty="0" err="1" smtClean="0">
                  <a:latin typeface="NikoshBAN" pitchFamily="2" charset="0"/>
                  <a:cs typeface="NikoshBAN" pitchFamily="2" charset="0"/>
                </a:rPr>
                <a:t>সদৃশতা</a:t>
              </a:r>
              <a:r>
                <a:rPr lang="en-US" sz="5400" b="1" dirty="0" smtClean="0">
                  <a:latin typeface="NikoshBAN" pitchFamily="2" charset="0"/>
                  <a:cs typeface="NikoshBAN" pitchFamily="2" charset="0"/>
                </a:rPr>
                <a:t> </a:t>
              </a:r>
            </a:p>
          </p:txBody>
        </p:sp>
        <p:sp>
          <p:nvSpPr>
            <p:cNvPr id="8" name="Right Triangle 7"/>
            <p:cNvSpPr/>
            <p:nvPr/>
          </p:nvSpPr>
          <p:spPr>
            <a:xfrm>
              <a:off x="5181600" y="4212910"/>
              <a:ext cx="1143000" cy="1160309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ight Triangle 8"/>
            <p:cNvSpPr/>
            <p:nvPr/>
          </p:nvSpPr>
          <p:spPr>
            <a:xfrm>
              <a:off x="6629400" y="4419600"/>
              <a:ext cx="990600" cy="957393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ight Triangle 9"/>
            <p:cNvSpPr/>
            <p:nvPr/>
          </p:nvSpPr>
          <p:spPr>
            <a:xfrm>
              <a:off x="7924800" y="4898296"/>
              <a:ext cx="609600" cy="511314"/>
            </a:xfrm>
            <a:prstGeom prst="rtTriangl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>
              <a:spLocks noChangeArrowheads="1"/>
            </p:cNvSpPr>
            <p:nvPr/>
          </p:nvSpPr>
          <p:spPr bwMode="auto">
            <a:xfrm>
              <a:off x="2403231" y="4189187"/>
              <a:ext cx="1981200" cy="1160309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2857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ms-MY"/>
            </a:p>
          </p:txBody>
        </p:sp>
      </p:grpSp>
    </p:spTree>
  </p:cSld>
  <p:clrMapOvr>
    <a:masterClrMapping/>
  </p:clrMapOvr>
  <p:transition spd="slow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95411" y="405170"/>
            <a:ext cx="212269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5400" dirty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dirty="0"/>
          </a:p>
        </p:txBody>
      </p:sp>
      <p:sp>
        <p:nvSpPr>
          <p:cNvPr id="5" name="Rectangle 4"/>
          <p:cNvSpPr/>
          <p:nvPr/>
        </p:nvSpPr>
        <p:spPr>
          <a:xfrm>
            <a:off x="558800" y="1676400"/>
            <a:ext cx="568838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4000" b="1" dirty="0">
                <a:latin typeface="NikoshBAN" pitchFamily="2" charset="0"/>
                <a:cs typeface="NikoshBAN" pitchFamily="2" charset="0"/>
              </a:rPr>
              <a:t>এই পাঠ শেষে শিক্ষার্থীরা-</a:t>
            </a:r>
          </a:p>
        </p:txBody>
      </p:sp>
      <p:sp>
        <p:nvSpPr>
          <p:cNvPr id="6" name="Rectangle 5"/>
          <p:cNvSpPr/>
          <p:nvPr/>
        </p:nvSpPr>
        <p:spPr>
          <a:xfrm>
            <a:off x="114300" y="2514600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সর্বসম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ত্রিভু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জ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" y="4262741"/>
            <a:ext cx="8458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IN" sz="3200" dirty="0">
                <a:latin typeface="NikoshBAN" pitchFamily="2" charset="0"/>
                <a:cs typeface="NikoshBAN" pitchFamily="2" charset="0"/>
              </a:rPr>
              <a:t> সর্বসম ত্রিভুজ 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ও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পার্থক্য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করতে পারবে।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" y="5105400"/>
            <a:ext cx="8305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latin typeface="NikoshBAN" pitchFamily="2" charset="0"/>
                <a:cs typeface="NikoshBAN" pitchFamily="2" charset="0"/>
              </a:rPr>
              <a:t>ত্রিভুজ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latin typeface="NikoshBAN" pitchFamily="2" charset="0"/>
                <a:cs typeface="NikoshBAN" pitchFamily="2" charset="0"/>
              </a:rPr>
              <a:t>সর্বস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114300" y="3405944"/>
            <a:ext cx="52517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Font typeface="Wingdings" pitchFamily="2" charset="2"/>
              <a:buChar char="Ø"/>
            </a:pPr>
            <a:r>
              <a:rPr lang="bn-IN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32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ত্রিভু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32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</p:txBody>
      </p:sp>
    </p:spTree>
    <p:extLst>
      <p:ext uri="{BB962C8B-B14F-4D97-AF65-F5344CB8AC3E}">
        <p14:creationId xmlns:p14="http://schemas.microsoft.com/office/powerpoint/2010/main" val="416975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sosceles Triangle 8"/>
          <p:cNvSpPr>
            <a:spLocks noChangeArrowheads="1"/>
          </p:cNvSpPr>
          <p:nvPr/>
        </p:nvSpPr>
        <p:spPr bwMode="auto">
          <a:xfrm>
            <a:off x="381000" y="2524125"/>
            <a:ext cx="3143250" cy="2428875"/>
          </a:xfrm>
          <a:prstGeom prst="triangle">
            <a:avLst>
              <a:gd name="adj" fmla="val 50868"/>
            </a:avLst>
          </a:prstGeom>
          <a:noFill/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ms-MY"/>
          </a:p>
        </p:txBody>
      </p:sp>
      <p:sp>
        <p:nvSpPr>
          <p:cNvPr id="13" name="Isosceles Triangle 12"/>
          <p:cNvSpPr>
            <a:spLocks noChangeArrowheads="1"/>
          </p:cNvSpPr>
          <p:nvPr/>
        </p:nvSpPr>
        <p:spPr bwMode="auto">
          <a:xfrm>
            <a:off x="5257800" y="2524125"/>
            <a:ext cx="3143250" cy="2428875"/>
          </a:xfrm>
          <a:prstGeom prst="triangle">
            <a:avLst>
              <a:gd name="adj" fmla="val 50868"/>
            </a:avLst>
          </a:prstGeom>
          <a:solidFill>
            <a:schemeClr val="bg1"/>
          </a:solidFill>
          <a:ln w="28575" algn="ctr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ms-MY"/>
          </a:p>
        </p:txBody>
      </p:sp>
      <p:sp>
        <p:nvSpPr>
          <p:cNvPr id="3" name="Rectangle 2"/>
          <p:cNvSpPr/>
          <p:nvPr/>
        </p:nvSpPr>
        <p:spPr>
          <a:xfrm>
            <a:off x="3524250" y="517956"/>
            <a:ext cx="245291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IN" sz="44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সর্বসম ত্রিভুজ</a:t>
            </a:r>
            <a:endParaRPr lang="en-US" sz="4400" dirty="0"/>
          </a:p>
        </p:txBody>
      </p:sp>
      <p:sp>
        <p:nvSpPr>
          <p:cNvPr id="2" name="TextBox 1"/>
          <p:cNvSpPr txBox="1"/>
          <p:nvPr/>
        </p:nvSpPr>
        <p:spPr>
          <a:xfrm>
            <a:off x="228600" y="5410200"/>
            <a:ext cx="8610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সর্বতোভাবে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দুইটিকে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সর্বসম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24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036E-7 L -0.53334 -4.81036E-7 " pathEditMode="relative" ptsTypes="AA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2178535"/>
            <a:ext cx="8991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ত্রিভুজকে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অপর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উপর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করলে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যদি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সর্বতোভাবে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মিলে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তবে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দুইটিকে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সর্বসম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 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5669" y="5486400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অনুরুপ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অনুরুপ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বাহুগুলো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সমানুপাতিক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200" dirty="0">
                <a:latin typeface="NikoshBAN" pitchFamily="2" charset="0"/>
                <a:cs typeface="NikoshBAN" pitchFamily="2" charset="0"/>
              </a:rPr>
              <a:t> । </a:t>
            </a:r>
          </a:p>
        </p:txBody>
      </p:sp>
      <p:sp>
        <p:nvSpPr>
          <p:cNvPr id="4" name="Isosceles Triangle 3"/>
          <p:cNvSpPr>
            <a:spLocks noChangeArrowheads="1"/>
          </p:cNvSpPr>
          <p:nvPr/>
        </p:nvSpPr>
        <p:spPr bwMode="auto">
          <a:xfrm>
            <a:off x="1295400" y="914400"/>
            <a:ext cx="1981200" cy="1160309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ms-MY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879322"/>
            <a:ext cx="2011363" cy="1195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987" y="3829599"/>
            <a:ext cx="1165225" cy="1176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481" y="4267200"/>
            <a:ext cx="86415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623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sosceles Triangle 5"/>
          <p:cNvSpPr>
            <a:spLocks noChangeArrowheads="1"/>
          </p:cNvSpPr>
          <p:nvPr/>
        </p:nvSpPr>
        <p:spPr bwMode="auto">
          <a:xfrm>
            <a:off x="590550" y="2895599"/>
            <a:ext cx="3143250" cy="2428875"/>
          </a:xfrm>
          <a:prstGeom prst="triangle">
            <a:avLst>
              <a:gd name="adj" fmla="val 50868"/>
            </a:avLst>
          </a:prstGeom>
          <a:solidFill>
            <a:schemeClr val="bg1"/>
          </a:solidFill>
          <a:ln w="28575" algn="ctr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ms-MY"/>
          </a:p>
        </p:txBody>
      </p:sp>
      <p:sp>
        <p:nvSpPr>
          <p:cNvPr id="7" name="Isosceles Triangle 6"/>
          <p:cNvSpPr>
            <a:spLocks noChangeArrowheads="1"/>
          </p:cNvSpPr>
          <p:nvPr/>
        </p:nvSpPr>
        <p:spPr bwMode="auto">
          <a:xfrm>
            <a:off x="3348111" y="1524000"/>
            <a:ext cx="2057400" cy="1600200"/>
          </a:xfrm>
          <a:prstGeom prst="triangle">
            <a:avLst>
              <a:gd name="adj" fmla="val 50178"/>
            </a:avLst>
          </a:prstGeom>
          <a:solidFill>
            <a:schemeClr val="bg1"/>
          </a:solidFill>
          <a:ln w="2857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ms-MY"/>
          </a:p>
        </p:txBody>
      </p:sp>
      <p:sp>
        <p:nvSpPr>
          <p:cNvPr id="8" name="Right Triangle 7"/>
          <p:cNvSpPr/>
          <p:nvPr/>
        </p:nvSpPr>
        <p:spPr>
          <a:xfrm>
            <a:off x="6019800" y="3153508"/>
            <a:ext cx="3048000" cy="2514600"/>
          </a:xfrm>
          <a:prstGeom prst="rtTriangl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Triangle 8"/>
          <p:cNvSpPr/>
          <p:nvPr/>
        </p:nvSpPr>
        <p:spPr>
          <a:xfrm>
            <a:off x="6752492" y="1500554"/>
            <a:ext cx="1905000" cy="1524000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631130" y="457200"/>
            <a:ext cx="31506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400" b="1" dirty="0" err="1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5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>
                <a:latin typeface="NikoshBAN" pitchFamily="2" charset="0"/>
                <a:cs typeface="NikoshBAN" pitchFamily="2" charset="0"/>
              </a:rPr>
              <a:t>ত্রিভুজ</a:t>
            </a:r>
            <a:endParaRPr lang="en-US" sz="5400" dirty="0"/>
          </a:p>
        </p:txBody>
      </p:sp>
      <p:sp>
        <p:nvSpPr>
          <p:cNvPr id="2" name="TextBox 1"/>
          <p:cNvSpPr txBox="1"/>
          <p:nvPr/>
        </p:nvSpPr>
        <p:spPr>
          <a:xfrm>
            <a:off x="457200" y="5771346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দুইটি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অনুরুপ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অনুরুপ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বাহুগুলো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সমানুপাতিক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07407E-6 L -0.2408 0.272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49" y="136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05416 0.325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8" y="162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57600" y="4572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5462" y="3565377"/>
            <a:ext cx="807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২ 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সদৃশ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ত্রিভুজ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কাকে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?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2420034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১ ।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সর্বসম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ত্রিভুজের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বলো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।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1798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942</TotalTime>
  <Words>349</Words>
  <Application>Microsoft Office PowerPoint</Application>
  <PresentationFormat>On-screen Show (4:3)</PresentationFormat>
  <Paragraphs>93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Median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Harun</dc:creator>
  <cp:lastModifiedBy>lenovo</cp:lastModifiedBy>
  <cp:revision>203</cp:revision>
  <dcterms:created xsi:type="dcterms:W3CDTF">2012-10-11T14:20:49Z</dcterms:created>
  <dcterms:modified xsi:type="dcterms:W3CDTF">2017-09-27T01:04:06Z</dcterms:modified>
</cp:coreProperties>
</file>